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2" d="100"/>
          <a:sy n="192" d="100"/>
        </p:scale>
        <p:origin x="-856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8852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85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Character details and trait drawings and notes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To scale drawing of the figure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Cut out torso</a:t>
            </a:r>
          </a:p>
        </p:txBody>
      </p:sp>
    </p:spTree>
    <p:extLst>
      <p:ext uri="{BB962C8B-B14F-4D97-AF65-F5344CB8AC3E}">
        <p14:creationId xmlns:p14="http://schemas.microsoft.com/office/powerpoint/2010/main" val="274360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Character details and trait drawings and notes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To scale drawing of the figure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Cut out torso</a:t>
            </a:r>
          </a:p>
        </p:txBody>
      </p:sp>
    </p:spTree>
    <p:extLst>
      <p:ext uri="{BB962C8B-B14F-4D97-AF65-F5344CB8AC3E}">
        <p14:creationId xmlns:p14="http://schemas.microsoft.com/office/powerpoint/2010/main" val="350059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864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34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58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Replace with new layout</a:t>
            </a:r>
          </a:p>
        </p:txBody>
      </p:sp>
    </p:spTree>
    <p:extLst>
      <p:ext uri="{BB962C8B-B14F-4D97-AF65-F5344CB8AC3E}">
        <p14:creationId xmlns:p14="http://schemas.microsoft.com/office/powerpoint/2010/main" val="38368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Replace with new layout</a:t>
            </a:r>
          </a:p>
        </p:txBody>
      </p:sp>
    </p:spTree>
    <p:extLst>
      <p:ext uri="{BB962C8B-B14F-4D97-AF65-F5344CB8AC3E}">
        <p14:creationId xmlns:p14="http://schemas.microsoft.com/office/powerpoint/2010/main" val="117134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95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Question </a:t>
            </a:r>
            <a:r>
              <a:rPr lang="en">
                <a:solidFill>
                  <a:schemeClr val="dk1"/>
                </a:solidFill>
              </a:rPr>
              <a:t>before moving forward: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any of you ever seen a diorama; either in real life or on the screen? </a:t>
            </a:r>
          </a:p>
        </p:txBody>
      </p:sp>
    </p:spTree>
    <p:extLst>
      <p:ext uri="{BB962C8B-B14F-4D97-AF65-F5344CB8AC3E}">
        <p14:creationId xmlns:p14="http://schemas.microsoft.com/office/powerpoint/2010/main" val="182095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24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96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We will use a simple diorama format to build our visual “Narrative Journeys”.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**Show an example of the triangular corner structure.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*Modification for the classroom teacher- collect shoeboxes from each student.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Roboto Mono"/>
              <a:buChar char="-"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Planning for how you will break down the back, middle and foreground can be done on the front folded edge of your hand out. 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Roboto Mono"/>
              <a:buChar char="-"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Thinking ahead to any important action that you would like to see depicted in your scene. Add it to the front fold of your hand out.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-While this project incorporates all of the elements the two we are focusing on is</a:t>
            </a:r>
            <a:r>
              <a:rPr lang="en" sz="12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form and space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-While each project will have many principles hard at work within their designs, we will be focusing on </a:t>
            </a:r>
            <a:r>
              <a:rPr lang="en" sz="1200" b="1" u="sng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movement and pattern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Elements: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Color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value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Texture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Shape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Space</a:t>
            </a:r>
          </a:p>
          <a:p>
            <a:pPr lvl="0" rtl="0"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Principles: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Balance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Contrast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Emphasis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Movement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Pattern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Ryythm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Unity</a:t>
            </a:r>
          </a:p>
        </p:txBody>
      </p:sp>
    </p:spTree>
    <p:extLst>
      <p:ext uri="{BB962C8B-B14F-4D97-AF65-F5344CB8AC3E}">
        <p14:creationId xmlns:p14="http://schemas.microsoft.com/office/powerpoint/2010/main" val="186577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en.wiktionary.org/wiki/%C3%A8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587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Narrative Journeys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540300" y="2489475"/>
            <a:ext cx="8520600" cy="99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5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500" b="1" i="1">
                <a:solidFill>
                  <a:schemeClr val="dk1"/>
                </a:solidFill>
                <a:highlight>
                  <a:srgbClr val="CFE2F3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500" b="1">
                <a:solidFill>
                  <a:schemeClr val="dk1"/>
                </a:solidFill>
                <a:highlight>
                  <a:srgbClr val="CFE2F3"/>
                </a:highlight>
                <a:latin typeface="Roboto Mono"/>
                <a:ea typeface="Roboto Mono"/>
                <a:cs typeface="Roboto Mono"/>
                <a:sym typeface="Roboto Mono"/>
              </a:rPr>
              <a:t>A narrative structure for exploring written and visual storytelling.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500" b="1">
              <a:solidFill>
                <a:schemeClr val="dk1"/>
              </a:solidFill>
              <a:highlight>
                <a:srgbClr val="CFE2F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solidFill>
                <a:schemeClr val="dk1"/>
              </a:solidFill>
              <a:highlight>
                <a:srgbClr val="CFE2F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solidFill>
                <a:schemeClr val="dk1"/>
              </a:solidFill>
              <a:highlight>
                <a:srgbClr val="CFE2F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highlight>
                  <a:srgbClr val="93C47D"/>
                </a:highlight>
                <a:latin typeface="Roboto Mono"/>
                <a:ea typeface="Roboto Mono"/>
                <a:cs typeface="Roboto Mono"/>
                <a:sym typeface="Roboto Mono"/>
              </a:rPr>
              <a:t>WORKSHOP GUIDE</a:t>
            </a:r>
            <a:r>
              <a:rPr lang="en" sz="2400" b="1">
                <a:solidFill>
                  <a:schemeClr val="dk1"/>
                </a:solidFill>
                <a:highlight>
                  <a:srgbClr val="CFE2F3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500" b="1">
                <a:solidFill>
                  <a:schemeClr val="dk1"/>
                </a:solidFill>
                <a:highlight>
                  <a:srgbClr val="CFE2F3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 b="1">
                <a:solidFill>
                  <a:schemeClr val="dk1"/>
                </a:solidFill>
                <a:highlight>
                  <a:srgbClr val="CFE2F3"/>
                </a:highlight>
                <a:latin typeface="Roboto Mono"/>
                <a:ea typeface="Roboto Mono"/>
                <a:cs typeface="Roboto Mono"/>
                <a:sym typeface="Roboto Mono"/>
              </a:rPr>
              <a:t>     </a:t>
            </a:r>
          </a:p>
        </p:txBody>
      </p:sp>
      <p:sp>
        <p:nvSpPr>
          <p:cNvPr id="101" name="Shape 101"/>
          <p:cNvSpPr/>
          <p:nvPr/>
        </p:nvSpPr>
        <p:spPr>
          <a:xfrm>
            <a:off x="-82750" y="2947625"/>
            <a:ext cx="9309488" cy="813450"/>
          </a:xfrm>
          <a:custGeom>
            <a:avLst/>
            <a:gdLst/>
            <a:ahLst/>
            <a:cxnLst/>
            <a:rect l="0" t="0" r="0" b="0"/>
            <a:pathLst>
              <a:path w="99612" h="32538" extrusionOk="0">
                <a:moveTo>
                  <a:pt x="0" y="24670"/>
                </a:moveTo>
                <a:cubicBezTo>
                  <a:pt x="12266" y="24670"/>
                  <a:pt x="39892" y="24242"/>
                  <a:pt x="34911" y="13033"/>
                </a:cubicBezTo>
                <a:cubicBezTo>
                  <a:pt x="34108" y="11228"/>
                  <a:pt x="30524" y="15257"/>
                  <a:pt x="30721" y="17223"/>
                </a:cubicBezTo>
                <a:cubicBezTo>
                  <a:pt x="30995" y="19971"/>
                  <a:pt x="33263" y="22747"/>
                  <a:pt x="35842" y="23739"/>
                </a:cubicBezTo>
                <a:cubicBezTo>
                  <a:pt x="43780" y="26791"/>
                  <a:pt x="54497" y="11208"/>
                  <a:pt x="60512" y="17223"/>
                </a:cubicBezTo>
                <a:cubicBezTo>
                  <a:pt x="63263" y="19974"/>
                  <a:pt x="63456" y="28507"/>
                  <a:pt x="59581" y="28860"/>
                </a:cubicBezTo>
                <a:cubicBezTo>
                  <a:pt x="55623" y="29220"/>
                  <a:pt x="51837" y="25064"/>
                  <a:pt x="50271" y="21412"/>
                </a:cubicBezTo>
                <a:cubicBezTo>
                  <a:pt x="49668" y="20007"/>
                  <a:pt x="52969" y="19881"/>
                  <a:pt x="54461" y="19550"/>
                </a:cubicBezTo>
                <a:cubicBezTo>
                  <a:pt x="60307" y="18250"/>
                  <a:pt x="65296" y="13635"/>
                  <a:pt x="68890" y="8844"/>
                </a:cubicBezTo>
                <a:cubicBezTo>
                  <a:pt x="70697" y="6433"/>
                  <a:pt x="73764" y="0"/>
                  <a:pt x="70752" y="0"/>
                </a:cubicBezTo>
                <a:cubicBezTo>
                  <a:pt x="69321" y="0"/>
                  <a:pt x="70167" y="2801"/>
                  <a:pt x="69821" y="4189"/>
                </a:cubicBezTo>
                <a:cubicBezTo>
                  <a:pt x="69515" y="5409"/>
                  <a:pt x="67028" y="4191"/>
                  <a:pt x="67028" y="6982"/>
                </a:cubicBezTo>
                <a:cubicBezTo>
                  <a:pt x="67028" y="10523"/>
                  <a:pt x="73170" y="10518"/>
                  <a:pt x="76338" y="12102"/>
                </a:cubicBezTo>
                <a:cubicBezTo>
                  <a:pt x="77647" y="12756"/>
                  <a:pt x="81280" y="13618"/>
                  <a:pt x="80062" y="14430"/>
                </a:cubicBezTo>
                <a:cubicBezTo>
                  <a:pt x="76752" y="16635"/>
                  <a:pt x="67412" y="14926"/>
                  <a:pt x="68890" y="18619"/>
                </a:cubicBezTo>
                <a:cubicBezTo>
                  <a:pt x="70259" y="22043"/>
                  <a:pt x="76987" y="24019"/>
                  <a:pt x="79596" y="21412"/>
                </a:cubicBezTo>
                <a:cubicBezTo>
                  <a:pt x="81086" y="19922"/>
                  <a:pt x="78035" y="17801"/>
                  <a:pt x="80062" y="17223"/>
                </a:cubicBezTo>
                <a:cubicBezTo>
                  <a:pt x="84587" y="15929"/>
                  <a:pt x="84868" y="17248"/>
                  <a:pt x="89371" y="18619"/>
                </a:cubicBezTo>
                <a:cubicBezTo>
                  <a:pt x="93010" y="19726"/>
                  <a:pt x="89742" y="26528"/>
                  <a:pt x="91699" y="29791"/>
                </a:cubicBezTo>
                <a:cubicBezTo>
                  <a:pt x="92810" y="31644"/>
                  <a:pt x="95951" y="33316"/>
                  <a:pt x="97750" y="32118"/>
                </a:cubicBezTo>
                <a:cubicBezTo>
                  <a:pt x="99113" y="31209"/>
                  <a:pt x="99329" y="28817"/>
                  <a:pt x="99612" y="2839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91475" y="90200"/>
            <a:ext cx="8945100" cy="4991100"/>
          </a:xfrm>
          <a:prstGeom prst="roundRect">
            <a:avLst>
              <a:gd name="adj" fmla="val 16667"/>
            </a:avLst>
          </a:prstGeom>
          <a:solidFill>
            <a:srgbClr val="E06666">
              <a:alpha val="41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49700" y="298550"/>
            <a:ext cx="8922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Structuring the Main Character: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246000" y="1140525"/>
            <a:ext cx="3860700" cy="11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Roboto Mono"/>
              <a:buChar char="-"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Pay attention to </a:t>
            </a:r>
            <a:r>
              <a:rPr lang="en" sz="1800" u="sng">
                <a:latin typeface="Roboto Mono"/>
                <a:ea typeface="Roboto Mono"/>
                <a:cs typeface="Roboto Mono"/>
                <a:sym typeface="Roboto Mono"/>
              </a:rPr>
              <a:t>scale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and the details of your character.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78" name="Shape 178" descr="LNP_18511-1170x102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75" y="2175524"/>
            <a:ext cx="2998224" cy="26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4681925" y="1140525"/>
            <a:ext cx="6330600" cy="7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Roboto Mono"/>
              <a:buChar char="-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What are the actions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of your character.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4675" y="2251724"/>
            <a:ext cx="4519125" cy="253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123750" y="54000"/>
            <a:ext cx="8896500" cy="5035500"/>
          </a:xfrm>
          <a:prstGeom prst="roundRect">
            <a:avLst>
              <a:gd name="adj" fmla="val 16667"/>
            </a:avLst>
          </a:prstGeom>
          <a:solidFill>
            <a:srgbClr val="88A146">
              <a:alpha val="56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 descr="Screenshot (38).png"/>
          <p:cNvPicPr preferRelativeResize="0"/>
          <p:nvPr/>
        </p:nvPicPr>
        <p:blipFill rotWithShape="1">
          <a:blip r:embed="rId4">
            <a:alphaModFix/>
          </a:blip>
          <a:srcRect l="19812" t="21383" r="46021" b="1169"/>
          <a:stretch/>
        </p:blipFill>
        <p:spPr>
          <a:xfrm>
            <a:off x="4645801" y="307325"/>
            <a:ext cx="3832108" cy="46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Screenshot (37).png"/>
          <p:cNvPicPr preferRelativeResize="0"/>
          <p:nvPr/>
        </p:nvPicPr>
        <p:blipFill rotWithShape="1">
          <a:blip r:embed="rId5">
            <a:alphaModFix/>
          </a:blip>
          <a:srcRect l="20013" t="21474" r="47438" b="2427"/>
          <a:stretch/>
        </p:blipFill>
        <p:spPr>
          <a:xfrm>
            <a:off x="589887" y="336874"/>
            <a:ext cx="3832108" cy="46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ubTitle" idx="1"/>
          </p:nvPr>
        </p:nvSpPr>
        <p:spPr>
          <a:xfrm>
            <a:off x="-1008075" y="1494900"/>
            <a:ext cx="8520600" cy="99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  <a:t>STORY STRUCTURE</a:t>
            </a:r>
            <a:r>
              <a:rPr lang="en" sz="6000" b="1">
                <a:solidFill>
                  <a:schemeClr val="dk1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4800" b="1">
                <a:solidFill>
                  <a:schemeClr val="dk1"/>
                </a:solidFill>
                <a:highlight>
                  <a:srgbClr val="EA9999"/>
                </a:highlight>
                <a:latin typeface="Roboto Mono"/>
                <a:ea typeface="Roboto Mono"/>
                <a:cs typeface="Roboto Mono"/>
                <a:sym typeface="Roboto Mono"/>
              </a:rPr>
              <a:t>     </a:t>
            </a:r>
          </a:p>
        </p:txBody>
      </p:sp>
      <p:sp>
        <p:nvSpPr>
          <p:cNvPr id="193" name="Shape 193"/>
          <p:cNvSpPr/>
          <p:nvPr/>
        </p:nvSpPr>
        <p:spPr>
          <a:xfrm>
            <a:off x="-82750" y="2025000"/>
            <a:ext cx="9309488" cy="2272616"/>
          </a:xfrm>
          <a:custGeom>
            <a:avLst/>
            <a:gdLst/>
            <a:ahLst/>
            <a:cxnLst/>
            <a:rect l="0" t="0" r="0" b="0"/>
            <a:pathLst>
              <a:path w="99612" h="32538" extrusionOk="0">
                <a:moveTo>
                  <a:pt x="0" y="24670"/>
                </a:moveTo>
                <a:cubicBezTo>
                  <a:pt x="12266" y="24670"/>
                  <a:pt x="39892" y="24242"/>
                  <a:pt x="34911" y="13033"/>
                </a:cubicBezTo>
                <a:cubicBezTo>
                  <a:pt x="34108" y="11228"/>
                  <a:pt x="30524" y="15257"/>
                  <a:pt x="30721" y="17223"/>
                </a:cubicBezTo>
                <a:cubicBezTo>
                  <a:pt x="30995" y="19971"/>
                  <a:pt x="33263" y="22747"/>
                  <a:pt x="35842" y="23739"/>
                </a:cubicBezTo>
                <a:cubicBezTo>
                  <a:pt x="43780" y="26791"/>
                  <a:pt x="54497" y="11208"/>
                  <a:pt x="60512" y="17223"/>
                </a:cubicBezTo>
                <a:cubicBezTo>
                  <a:pt x="63263" y="19974"/>
                  <a:pt x="63456" y="28507"/>
                  <a:pt x="59581" y="28860"/>
                </a:cubicBezTo>
                <a:cubicBezTo>
                  <a:pt x="55623" y="29220"/>
                  <a:pt x="51837" y="25064"/>
                  <a:pt x="50271" y="21412"/>
                </a:cubicBezTo>
                <a:cubicBezTo>
                  <a:pt x="49668" y="20007"/>
                  <a:pt x="52969" y="19881"/>
                  <a:pt x="54461" y="19550"/>
                </a:cubicBezTo>
                <a:cubicBezTo>
                  <a:pt x="60307" y="18250"/>
                  <a:pt x="65296" y="13635"/>
                  <a:pt x="68890" y="8844"/>
                </a:cubicBezTo>
                <a:cubicBezTo>
                  <a:pt x="70697" y="6433"/>
                  <a:pt x="73764" y="0"/>
                  <a:pt x="70752" y="0"/>
                </a:cubicBezTo>
                <a:cubicBezTo>
                  <a:pt x="69321" y="0"/>
                  <a:pt x="70167" y="2801"/>
                  <a:pt x="69821" y="4189"/>
                </a:cubicBezTo>
                <a:cubicBezTo>
                  <a:pt x="69515" y="5409"/>
                  <a:pt x="67028" y="4191"/>
                  <a:pt x="67028" y="6982"/>
                </a:cubicBezTo>
                <a:cubicBezTo>
                  <a:pt x="67028" y="10523"/>
                  <a:pt x="73170" y="10518"/>
                  <a:pt x="76338" y="12102"/>
                </a:cubicBezTo>
                <a:cubicBezTo>
                  <a:pt x="77647" y="12756"/>
                  <a:pt x="81280" y="13618"/>
                  <a:pt x="80062" y="14430"/>
                </a:cubicBezTo>
                <a:cubicBezTo>
                  <a:pt x="76752" y="16635"/>
                  <a:pt x="67412" y="14926"/>
                  <a:pt x="68890" y="18619"/>
                </a:cubicBezTo>
                <a:cubicBezTo>
                  <a:pt x="70259" y="22043"/>
                  <a:pt x="76987" y="24019"/>
                  <a:pt x="79596" y="21412"/>
                </a:cubicBezTo>
                <a:cubicBezTo>
                  <a:pt x="81086" y="19922"/>
                  <a:pt x="78035" y="17801"/>
                  <a:pt x="80062" y="17223"/>
                </a:cubicBezTo>
                <a:cubicBezTo>
                  <a:pt x="84587" y="15929"/>
                  <a:pt x="84868" y="17248"/>
                  <a:pt x="89371" y="18619"/>
                </a:cubicBezTo>
                <a:cubicBezTo>
                  <a:pt x="93010" y="19726"/>
                  <a:pt x="89742" y="26528"/>
                  <a:pt x="91699" y="29791"/>
                </a:cubicBezTo>
                <a:cubicBezTo>
                  <a:pt x="92810" y="31644"/>
                  <a:pt x="95951" y="33316"/>
                  <a:pt x="97750" y="32118"/>
                </a:cubicBezTo>
                <a:cubicBezTo>
                  <a:pt x="99113" y="31209"/>
                  <a:pt x="99329" y="28817"/>
                  <a:pt x="99612" y="2839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08000" y="40500"/>
            <a:ext cx="8896500" cy="5035500"/>
          </a:xfrm>
          <a:prstGeom prst="roundRect">
            <a:avLst>
              <a:gd name="adj" fmla="val 16667"/>
            </a:avLst>
          </a:prstGeom>
          <a:solidFill>
            <a:srgbClr val="DD7E6B">
              <a:alpha val="2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 descr="Screenshot (25).png"/>
          <p:cNvPicPr preferRelativeResize="0"/>
          <p:nvPr/>
        </p:nvPicPr>
        <p:blipFill rotWithShape="1">
          <a:blip r:embed="rId4">
            <a:alphaModFix/>
          </a:blip>
          <a:srcRect l="21011" t="14996" r="22292" b="7339"/>
          <a:stretch/>
        </p:blipFill>
        <p:spPr>
          <a:xfrm>
            <a:off x="1417825" y="142200"/>
            <a:ext cx="6297124" cy="485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23750" y="54000"/>
            <a:ext cx="8896500" cy="5035500"/>
          </a:xfrm>
          <a:prstGeom prst="roundRect">
            <a:avLst>
              <a:gd name="adj" fmla="val 16667"/>
            </a:avLst>
          </a:prstGeom>
          <a:solidFill>
            <a:srgbClr val="A2C4C9">
              <a:alpha val="553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 descr="Screenshot (16).png"/>
          <p:cNvPicPr preferRelativeResize="0"/>
          <p:nvPr/>
        </p:nvPicPr>
        <p:blipFill rotWithShape="1">
          <a:blip r:embed="rId4">
            <a:alphaModFix/>
          </a:blip>
          <a:srcRect l="21424" t="29654" r="59221" b="14320"/>
          <a:stretch/>
        </p:blipFill>
        <p:spPr>
          <a:xfrm>
            <a:off x="594311" y="1261171"/>
            <a:ext cx="2202816" cy="352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Screenshot (17).png"/>
          <p:cNvPicPr preferRelativeResize="0"/>
          <p:nvPr/>
        </p:nvPicPr>
        <p:blipFill rotWithShape="1">
          <a:blip r:embed="rId5">
            <a:alphaModFix/>
          </a:blip>
          <a:srcRect l="21896" t="31080" r="58743" b="13558"/>
          <a:stretch/>
        </p:blipFill>
        <p:spPr>
          <a:xfrm>
            <a:off x="6132334" y="1273094"/>
            <a:ext cx="2370412" cy="352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Screenshot (18).png"/>
          <p:cNvPicPr preferRelativeResize="0"/>
          <p:nvPr/>
        </p:nvPicPr>
        <p:blipFill rotWithShape="1">
          <a:blip r:embed="rId6">
            <a:alphaModFix/>
          </a:blip>
          <a:srcRect l="12838" t="28975" r="68764" b="17376"/>
          <a:stretch/>
        </p:blipFill>
        <p:spPr>
          <a:xfrm>
            <a:off x="3393024" y="1277445"/>
            <a:ext cx="2143415" cy="3520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82375" y="154706"/>
            <a:ext cx="2502000" cy="101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/>
              <a:t>Descriptive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 b="1"/>
              <a:t>Details      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959792" y="72125"/>
            <a:ext cx="2693700" cy="16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chemeClr val="dk1"/>
                </a:solidFill>
              </a:rPr>
              <a:t>Supporting Characters 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764273" y="393931"/>
            <a:ext cx="2262600" cy="98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chemeClr val="dk1"/>
                </a:solidFill>
              </a:rPr>
              <a:t>Texture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23750" y="54000"/>
            <a:ext cx="8896500" cy="5035500"/>
          </a:xfrm>
          <a:prstGeom prst="roundRect">
            <a:avLst>
              <a:gd name="adj" fmla="val 16667"/>
            </a:avLst>
          </a:prstGeom>
          <a:solidFill>
            <a:srgbClr val="88A146">
              <a:alpha val="56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 descr="Screenshot (24).png"/>
          <p:cNvPicPr preferRelativeResize="0"/>
          <p:nvPr/>
        </p:nvPicPr>
        <p:blipFill rotWithShape="1">
          <a:blip r:embed="rId4">
            <a:alphaModFix/>
          </a:blip>
          <a:srcRect l="21170" t="18219" r="22598" b="6985"/>
          <a:stretch/>
        </p:blipFill>
        <p:spPr>
          <a:xfrm>
            <a:off x="1062824" y="154525"/>
            <a:ext cx="6911299" cy="4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23750" y="54000"/>
            <a:ext cx="8896500" cy="5035500"/>
          </a:xfrm>
          <a:prstGeom prst="roundRect">
            <a:avLst>
              <a:gd name="adj" fmla="val 16667"/>
            </a:avLst>
          </a:prstGeom>
          <a:solidFill>
            <a:srgbClr val="D5D432">
              <a:alpha val="503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418" y="2010487"/>
            <a:ext cx="2128057" cy="244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2809" y="2476321"/>
            <a:ext cx="2936945" cy="205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748150" y="4379700"/>
            <a:ext cx="3818100" cy="3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Roboto Mono"/>
                <a:ea typeface="Roboto Mono"/>
                <a:cs typeface="Roboto Mono"/>
                <a:sym typeface="Roboto Mono"/>
              </a:rPr>
              <a:t>Character: </a:t>
            </a:r>
            <a:r>
              <a:rPr lang="en" sz="1800" b="1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Grand-m</a:t>
            </a:r>
            <a:r>
              <a:rPr lang="en" sz="1800" b="1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è</a:t>
            </a:r>
            <a:r>
              <a:rPr lang="en" sz="1800" b="1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re</a:t>
            </a:r>
            <a:r>
              <a:rPr lang="en" sz="1800" b="1">
                <a:latin typeface="Roboto Mono"/>
                <a:ea typeface="Roboto Mono"/>
                <a:cs typeface="Roboto Mono"/>
                <a:sym typeface="Roboto Mono"/>
              </a:rPr>
              <a:t> Cat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833340" y="2046806"/>
            <a:ext cx="45831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Roboto Mono"/>
                <a:ea typeface="Roboto Mono"/>
                <a:cs typeface="Roboto Mono"/>
                <a:sym typeface="Roboto Mono"/>
              </a:rPr>
              <a:t>Setting: Monroe’s Scratchin Post </a:t>
            </a:r>
          </a:p>
        </p:txBody>
      </p:sp>
      <p:sp>
        <p:nvSpPr>
          <p:cNvPr id="128" name="Shape 128"/>
          <p:cNvSpPr/>
          <p:nvPr/>
        </p:nvSpPr>
        <p:spPr>
          <a:xfrm>
            <a:off x="506925" y="221025"/>
            <a:ext cx="7909500" cy="1713300"/>
          </a:xfrm>
          <a:prstGeom prst="roundRect">
            <a:avLst>
              <a:gd name="adj" fmla="val 16667"/>
            </a:avLst>
          </a:prstGeom>
          <a:solidFill>
            <a:srgbClr val="FFFFFF">
              <a:alpha val="4796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276150" y="228900"/>
            <a:ext cx="8319300" cy="17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1028700" lvl="0" indent="-69850" algn="ctr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i="1" u="sng">
                <a:latin typeface="Roboto Mono"/>
                <a:ea typeface="Roboto Mono"/>
                <a:cs typeface="Roboto Mono"/>
                <a:sym typeface="Roboto Mono"/>
              </a:rPr>
              <a:t>Grand-m</a:t>
            </a:r>
            <a:r>
              <a:rPr lang="en" sz="1800" i="1" u="sng"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è</a:t>
            </a:r>
            <a:r>
              <a:rPr lang="en" sz="1800" i="1" u="sng">
                <a:latin typeface="Roboto Mono"/>
                <a:ea typeface="Roboto Mono"/>
                <a:cs typeface="Roboto Mono"/>
                <a:sym typeface="Roboto Mono"/>
              </a:rPr>
              <a:t>re cat</a:t>
            </a:r>
            <a:r>
              <a:rPr lang="en" sz="1800" i="1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wanted</a:t>
            </a:r>
          </a:p>
          <a:p>
            <a:pPr marL="0" marR="1028700" lvl="0" indent="-69850" algn="ctr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 i="1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i="1" u="sng">
                <a:latin typeface="Roboto Mono"/>
                <a:ea typeface="Roboto Mono"/>
                <a:cs typeface="Roboto Mono"/>
                <a:sym typeface="Roboto Mono"/>
              </a:rPr>
              <a:t>her favorite musician to play for the night,</a:t>
            </a:r>
            <a:r>
              <a:rPr lang="en" sz="1800" i="1">
                <a:latin typeface="Roboto Mono"/>
                <a:ea typeface="Roboto Mono"/>
                <a:cs typeface="Roboto Mono"/>
                <a:sym typeface="Roboto Mono"/>
              </a:rPr>
              <a:t> </a:t>
            </a:r>
          </a:p>
          <a:p>
            <a:pPr marL="0" marR="1028700" lvl="0" indent="-69850" algn="ctr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but </a:t>
            </a:r>
            <a:r>
              <a:rPr lang="en" sz="1800" i="1" u="sng">
                <a:latin typeface="Roboto Mono"/>
                <a:ea typeface="Roboto Mono"/>
                <a:cs typeface="Roboto Mono"/>
                <a:sym typeface="Roboto Mono"/>
              </a:rPr>
              <a:t>the full moon had someone else in mind</a:t>
            </a:r>
            <a:r>
              <a:rPr lang="en" sz="1800" b="1" i="1">
                <a:latin typeface="Roboto Mono"/>
                <a:ea typeface="Roboto Mono"/>
                <a:cs typeface="Roboto Mono"/>
                <a:sym typeface="Roboto Mono"/>
              </a:rPr>
              <a:t>,</a:t>
            </a:r>
          </a:p>
          <a:p>
            <a:pPr marL="0" marR="1028700" lvl="0" indent="-69850" algn="ctr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 so</a:t>
            </a:r>
            <a:r>
              <a:rPr lang="en" sz="1800" u="sng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i="1" u="sng">
                <a:latin typeface="Roboto Mono"/>
                <a:ea typeface="Roboto Mono"/>
                <a:cs typeface="Roboto Mono"/>
                <a:sym typeface="Roboto Mono"/>
              </a:rPr>
              <a:t>out from the dark Tune-Tabby came to play his guitar</a:t>
            </a:r>
            <a:r>
              <a:rPr lang="en" sz="1800" b="1" i="1">
                <a:latin typeface="Roboto Mono"/>
                <a:ea typeface="Roboto Mono"/>
                <a:cs typeface="Roboto Mono"/>
                <a:sym typeface="Roboto Mono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-1037125" y="1444400"/>
            <a:ext cx="8520600" cy="99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  <a:highlight>
                  <a:srgbClr val="6D9EEB"/>
                </a:highlight>
                <a:latin typeface="Roboto Mono"/>
                <a:ea typeface="Roboto Mono"/>
                <a:cs typeface="Roboto Mono"/>
                <a:sym typeface="Roboto Mono"/>
              </a:rPr>
              <a:t>DIORAMA STRUCTURE</a:t>
            </a:r>
            <a:r>
              <a:rPr lang="en" sz="6000" b="1">
                <a:solidFill>
                  <a:schemeClr val="dk1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4800" b="1">
                <a:solidFill>
                  <a:schemeClr val="dk1"/>
                </a:solidFill>
                <a:highlight>
                  <a:srgbClr val="CFE2F3"/>
                </a:highlight>
                <a:latin typeface="Roboto Mono"/>
                <a:ea typeface="Roboto Mono"/>
                <a:cs typeface="Roboto Mono"/>
                <a:sym typeface="Roboto Mono"/>
              </a:rPr>
              <a:t>     </a:t>
            </a:r>
          </a:p>
        </p:txBody>
      </p:sp>
      <p:sp>
        <p:nvSpPr>
          <p:cNvPr id="135" name="Shape 135"/>
          <p:cNvSpPr/>
          <p:nvPr/>
        </p:nvSpPr>
        <p:spPr>
          <a:xfrm>
            <a:off x="-82750" y="2025000"/>
            <a:ext cx="9309488" cy="2272616"/>
          </a:xfrm>
          <a:custGeom>
            <a:avLst/>
            <a:gdLst/>
            <a:ahLst/>
            <a:cxnLst/>
            <a:rect l="0" t="0" r="0" b="0"/>
            <a:pathLst>
              <a:path w="99612" h="32538" extrusionOk="0">
                <a:moveTo>
                  <a:pt x="0" y="24670"/>
                </a:moveTo>
                <a:cubicBezTo>
                  <a:pt x="12266" y="24670"/>
                  <a:pt x="39892" y="24242"/>
                  <a:pt x="34911" y="13033"/>
                </a:cubicBezTo>
                <a:cubicBezTo>
                  <a:pt x="34108" y="11228"/>
                  <a:pt x="30524" y="15257"/>
                  <a:pt x="30721" y="17223"/>
                </a:cubicBezTo>
                <a:cubicBezTo>
                  <a:pt x="30995" y="19971"/>
                  <a:pt x="33263" y="22747"/>
                  <a:pt x="35842" y="23739"/>
                </a:cubicBezTo>
                <a:cubicBezTo>
                  <a:pt x="43780" y="26791"/>
                  <a:pt x="54497" y="11208"/>
                  <a:pt x="60512" y="17223"/>
                </a:cubicBezTo>
                <a:cubicBezTo>
                  <a:pt x="63263" y="19974"/>
                  <a:pt x="63456" y="28507"/>
                  <a:pt x="59581" y="28860"/>
                </a:cubicBezTo>
                <a:cubicBezTo>
                  <a:pt x="55623" y="29220"/>
                  <a:pt x="51837" y="25064"/>
                  <a:pt x="50271" y="21412"/>
                </a:cubicBezTo>
                <a:cubicBezTo>
                  <a:pt x="49668" y="20007"/>
                  <a:pt x="52969" y="19881"/>
                  <a:pt x="54461" y="19550"/>
                </a:cubicBezTo>
                <a:cubicBezTo>
                  <a:pt x="60307" y="18250"/>
                  <a:pt x="65296" y="13635"/>
                  <a:pt x="68890" y="8844"/>
                </a:cubicBezTo>
                <a:cubicBezTo>
                  <a:pt x="70697" y="6433"/>
                  <a:pt x="73764" y="0"/>
                  <a:pt x="70752" y="0"/>
                </a:cubicBezTo>
                <a:cubicBezTo>
                  <a:pt x="69321" y="0"/>
                  <a:pt x="70167" y="2801"/>
                  <a:pt x="69821" y="4189"/>
                </a:cubicBezTo>
                <a:cubicBezTo>
                  <a:pt x="69515" y="5409"/>
                  <a:pt x="67028" y="4191"/>
                  <a:pt x="67028" y="6982"/>
                </a:cubicBezTo>
                <a:cubicBezTo>
                  <a:pt x="67028" y="10523"/>
                  <a:pt x="73170" y="10518"/>
                  <a:pt x="76338" y="12102"/>
                </a:cubicBezTo>
                <a:cubicBezTo>
                  <a:pt x="77647" y="12756"/>
                  <a:pt x="81280" y="13618"/>
                  <a:pt x="80062" y="14430"/>
                </a:cubicBezTo>
                <a:cubicBezTo>
                  <a:pt x="76752" y="16635"/>
                  <a:pt x="67412" y="14926"/>
                  <a:pt x="68890" y="18619"/>
                </a:cubicBezTo>
                <a:cubicBezTo>
                  <a:pt x="70259" y="22043"/>
                  <a:pt x="76987" y="24019"/>
                  <a:pt x="79596" y="21412"/>
                </a:cubicBezTo>
                <a:cubicBezTo>
                  <a:pt x="81086" y="19922"/>
                  <a:pt x="78035" y="17801"/>
                  <a:pt x="80062" y="17223"/>
                </a:cubicBezTo>
                <a:cubicBezTo>
                  <a:pt x="84587" y="15929"/>
                  <a:pt x="84868" y="17248"/>
                  <a:pt x="89371" y="18619"/>
                </a:cubicBezTo>
                <a:cubicBezTo>
                  <a:pt x="93010" y="19726"/>
                  <a:pt x="89742" y="26528"/>
                  <a:pt x="91699" y="29791"/>
                </a:cubicBezTo>
                <a:cubicBezTo>
                  <a:pt x="92810" y="31644"/>
                  <a:pt x="95951" y="33316"/>
                  <a:pt x="97750" y="32118"/>
                </a:cubicBezTo>
                <a:cubicBezTo>
                  <a:pt x="99113" y="31209"/>
                  <a:pt x="99329" y="28817"/>
                  <a:pt x="99612" y="2839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23750" y="54000"/>
            <a:ext cx="8896500" cy="5035500"/>
          </a:xfrm>
          <a:prstGeom prst="roundRect">
            <a:avLst>
              <a:gd name="adj" fmla="val 16667"/>
            </a:avLst>
          </a:prstGeom>
          <a:solidFill>
            <a:srgbClr val="88A146">
              <a:alpha val="56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63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latin typeface="Roboto Mono"/>
                <a:ea typeface="Roboto Mono"/>
                <a:cs typeface="Roboto Mono"/>
                <a:sym typeface="Roboto Mono"/>
              </a:rPr>
              <a:t>Dioramas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Dioramas have been used in many different applications; they vary in </a:t>
            </a:r>
            <a:r>
              <a:rPr lang="en" u="sng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three-dimensional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u="sng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form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and range from full-size to miniature models. They often depict a scene that captures a moment in time and is comprised of multiple objects.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476" y="2367224"/>
            <a:ext cx="3951849" cy="246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l="20325"/>
          <a:stretch/>
        </p:blipFill>
        <p:spPr>
          <a:xfrm>
            <a:off x="4669000" y="2336749"/>
            <a:ext cx="3746850" cy="24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91475" y="90200"/>
            <a:ext cx="8945100" cy="4991100"/>
          </a:xfrm>
          <a:prstGeom prst="roundRect">
            <a:avLst>
              <a:gd name="adj" fmla="val 16667"/>
            </a:avLst>
          </a:prstGeom>
          <a:solidFill>
            <a:srgbClr val="E06666">
              <a:alpha val="41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366375" y="4224450"/>
            <a:ext cx="3404400" cy="7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Roboto Mono"/>
                <a:ea typeface="Roboto Mono"/>
                <a:cs typeface="Roboto Mono"/>
                <a:sym typeface="Roboto Mono"/>
              </a:rPr>
              <a:t>On gaming tables...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893412" y="4215225"/>
            <a:ext cx="3940800" cy="4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Roboto Mono"/>
                <a:ea typeface="Roboto Mono"/>
                <a:cs typeface="Roboto Mono"/>
                <a:sym typeface="Roboto Mono"/>
              </a:rPr>
              <a:t>In architecture offices...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867050"/>
            <a:ext cx="4476530" cy="335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l="11417" r="12059"/>
          <a:stretch/>
        </p:blipFill>
        <p:spPr>
          <a:xfrm>
            <a:off x="4768462" y="867050"/>
            <a:ext cx="4157964" cy="33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533400" y="228600"/>
            <a:ext cx="7004400" cy="4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Roboto Mono"/>
                <a:ea typeface="Roboto Mono"/>
                <a:cs typeface="Roboto Mono"/>
                <a:sym typeface="Roboto Mono"/>
              </a:rPr>
              <a:t>Dioramas can be seen...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23750" y="54000"/>
            <a:ext cx="8896500" cy="5035500"/>
          </a:xfrm>
          <a:prstGeom prst="roundRect">
            <a:avLst>
              <a:gd name="adj" fmla="val 16667"/>
            </a:avLst>
          </a:prstGeom>
          <a:solidFill>
            <a:srgbClr val="D5D432">
              <a:alpha val="503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137087" y="816745"/>
            <a:ext cx="5516700" cy="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Roboto Mono"/>
                <a:ea typeface="Roboto Mono"/>
                <a:cs typeface="Roboto Mono"/>
                <a:sym typeface="Roboto Mono"/>
              </a:rPr>
              <a:t>As well as in movie...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74" y="2216174"/>
            <a:ext cx="5251950" cy="23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art-WallaceLW-620x34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6224" y="666450"/>
            <a:ext cx="4783225" cy="26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23750" y="54000"/>
            <a:ext cx="8896500" cy="5035500"/>
          </a:xfrm>
          <a:prstGeom prst="roundRect">
            <a:avLst>
              <a:gd name="adj" fmla="val 16667"/>
            </a:avLst>
          </a:prstGeom>
          <a:solidFill>
            <a:srgbClr val="A2C4C9">
              <a:alpha val="553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327900"/>
            <a:ext cx="8520600" cy="49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b="1">
                <a:latin typeface="Roboto Mono"/>
                <a:ea typeface="Roboto Mono"/>
                <a:cs typeface="Roboto Mono"/>
                <a:sym typeface="Roboto Mono"/>
              </a:rPr>
              <a:t>Structuring a Diorama setting:</a:t>
            </a:r>
          </a:p>
          <a:p>
            <a:pPr lvl="0" algn="l" rtl="0">
              <a:spcBef>
                <a:spcPts val="0"/>
              </a:spcBef>
              <a:buNone/>
            </a:pP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lvl="0" algn="l" rtl="0">
              <a:spcBef>
                <a:spcPts val="0"/>
              </a:spcBef>
              <a:buNone/>
            </a:pP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lvl="0" algn="l" rtl="0">
              <a:spcBef>
                <a:spcPts val="0"/>
              </a:spcBef>
              <a:buNone/>
            </a:pP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604000" y="1634200"/>
            <a:ext cx="3942300" cy="39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Break your design ideas down into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Roboto Mono"/>
              <a:buChar char="-"/>
            </a:pPr>
            <a:r>
              <a:rPr lang="en" sz="1800" u="sng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</a:t>
            </a:r>
          </a:p>
          <a:p>
            <a:pPr lvl="0" rtl="0">
              <a:spcBef>
                <a:spcPts val="0"/>
              </a:spcBef>
              <a:buNone/>
            </a:pPr>
            <a:endParaRPr sz="1800" u="sng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Roboto Mono"/>
              <a:buChar char="-"/>
            </a:pPr>
            <a:r>
              <a:rPr lang="en" sz="1800" u="sng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Middleground</a:t>
            </a:r>
          </a:p>
          <a:p>
            <a:pPr lvl="0" rtl="0">
              <a:spcBef>
                <a:spcPts val="0"/>
              </a:spcBef>
              <a:buNone/>
            </a:pPr>
            <a:endParaRPr sz="1800" u="sng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Roboto Mono"/>
              <a:buChar char="-"/>
            </a:pPr>
            <a:r>
              <a:rPr lang="en" sz="1800" u="sng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foreground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</a:p>
        </p:txBody>
      </p:sp>
      <p:pic>
        <p:nvPicPr>
          <p:cNvPr id="170" name="Shape 170" descr="Screenshot (19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7750" y="818700"/>
            <a:ext cx="3762950" cy="40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389</Words>
  <Application>Microsoft Macintosh PowerPoint</Application>
  <PresentationFormat>On-screen Show (16:9)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Roboto Mono</vt:lpstr>
      <vt:lpstr>simple-light-2</vt:lpstr>
      <vt:lpstr>simple-light-2</vt:lpstr>
      <vt:lpstr>Narrative Journeys</vt:lpstr>
      <vt:lpstr>PowerPoint Presentation</vt:lpstr>
      <vt:lpstr>PowerPoint Presentation</vt:lpstr>
      <vt:lpstr>PowerPoint Presentation</vt:lpstr>
      <vt:lpstr>PowerPoint Presentation</vt:lpstr>
      <vt:lpstr>Dioramas</vt:lpstr>
      <vt:lpstr>PowerPoint Presentation</vt:lpstr>
      <vt:lpstr>PowerPoint Presentation</vt:lpstr>
      <vt:lpstr>Structuring a Diorama setting: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Journeys</dc:title>
  <dc:creator>Morgan Olivia A</dc:creator>
  <cp:lastModifiedBy>Susie Close</cp:lastModifiedBy>
  <cp:revision>1</cp:revision>
  <dcterms:modified xsi:type="dcterms:W3CDTF">2017-09-15T15:03:51Z</dcterms:modified>
</cp:coreProperties>
</file>